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2" r:id="rId3"/>
  </p:sldMasterIdLst>
  <p:sldIdLst>
    <p:sldId id="256" r:id="rId4"/>
    <p:sldId id="262" r:id="rId5"/>
    <p:sldId id="258" r:id="rId6"/>
    <p:sldId id="259" r:id="rId7"/>
    <p:sldId id="261" r:id="rId8"/>
    <p:sldId id="260" r:id="rId9"/>
    <p:sldId id="264" r:id="rId10"/>
  </p:sldIdLst>
  <p:sldSz cx="12195175" cy="6858000"/>
  <p:notesSz cx="6858000" cy="9144000"/>
  <p:embeddedFontLst>
    <p:embeddedFont>
      <p:font typeface="KoPub바탕체 Light" panose="00000300000000000000" pitchFamily="2" charset="-127"/>
      <p:regular r:id="rId11"/>
    </p:embeddedFont>
    <p:embeddedFont>
      <p:font typeface="Estrangelo Edessa" panose="03080600000000000000" pitchFamily="66" charset="0"/>
      <p:regular r:id="rId12"/>
    </p:embeddedFont>
    <p:embeddedFont>
      <p:font typeface="KoPub돋움체 Light" panose="00000300000000000000" pitchFamily="2" charset="-127"/>
      <p:regular r:id="rId13"/>
    </p:embeddedFont>
    <p:embeddedFont>
      <p:font typeface="noto sans" panose="020B0502040504020204" pitchFamily="34"/>
      <p:regular r:id="rId14"/>
      <p:bold r:id="rId15"/>
      <p:italic r:id="rId16"/>
      <p:boldItalic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KoPub돋움체 Bold" panose="00000800000000000000" pitchFamily="2" charset="-127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9E0"/>
    <a:srgbClr val="D6D2C7"/>
    <a:srgbClr val="A2988E"/>
    <a:srgbClr val="356BB4"/>
    <a:srgbClr val="D5136B"/>
    <a:srgbClr val="AB318C"/>
    <a:srgbClr val="471417"/>
    <a:srgbClr val="EDEDED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78" autoAdjust="0"/>
    <p:restoredTop sz="94660"/>
  </p:normalViewPr>
  <p:slideViewPr>
    <p:cSldViewPr>
      <p:cViewPr varScale="1">
        <p:scale>
          <a:sx n="88" d="100"/>
          <a:sy n="88" d="100"/>
        </p:scale>
        <p:origin x="-132" y="-660"/>
      </p:cViewPr>
      <p:guideLst>
        <p:guide orient="horz" pos="2160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E367C-AD98-448C-98CF-F656995CCE63}" type="datetimeFigureOut">
              <a:rPr lang="ko-KR" altLang="en-US" smtClean="0"/>
              <a:t>2018-04-20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19B17-488F-4917-83DD-03693516834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>
            <a:spLocks/>
          </p:cNvSpPr>
          <p:nvPr userDrawn="1"/>
        </p:nvSpPr>
        <p:spPr>
          <a:xfrm>
            <a:off x="121587" y="117000"/>
            <a:ext cx="11952000" cy="6624000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767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E367C-AD98-448C-98CF-F656995CCE63}" type="datetimeFigureOut">
              <a:rPr lang="ko-KR" altLang="en-US" smtClean="0"/>
              <a:t>2018-04-20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19B17-488F-4917-83DD-0369351683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703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792903" y="274639"/>
            <a:ext cx="3658553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3012" y="274639"/>
            <a:ext cx="1077663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E367C-AD98-448C-98CF-F656995CCE63}" type="datetimeFigureOut">
              <a:rPr lang="ko-KR" altLang="en-US" smtClean="0"/>
              <a:t>2018-04-20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19B17-488F-4917-83DD-0369351683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2924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E367C-AD98-448C-98CF-F656995CCE6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19B17-488F-4917-83DD-03693516834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직사각형 6"/>
          <p:cNvSpPr>
            <a:spLocks/>
          </p:cNvSpPr>
          <p:nvPr userDrawn="1"/>
        </p:nvSpPr>
        <p:spPr>
          <a:xfrm>
            <a:off x="121587" y="117000"/>
            <a:ext cx="11952000" cy="6624000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582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E367C-AD98-448C-98CF-F656995CCE6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19B17-488F-4917-83DD-03693516834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4328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E367C-AD98-448C-98CF-F656995CCE6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19B17-488F-4917-83DD-03693516834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8837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7217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33862" y="1600201"/>
            <a:ext cx="72175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E367C-AD98-448C-98CF-F656995CCE6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19B17-488F-4917-83DD-03693516834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9844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E367C-AD98-448C-98CF-F656995CCE6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19B17-488F-4917-83DD-03693516834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740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E367C-AD98-448C-98CF-F656995CCE6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19B17-488F-4917-83DD-03693516834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2945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E367C-AD98-448C-98CF-F656995CCE6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19B17-488F-4917-83DD-03693516834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587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E367C-AD98-448C-98CF-F656995CCE6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19B17-488F-4917-83DD-03693516834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366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E367C-AD98-448C-98CF-F656995CCE63}" type="datetimeFigureOut">
              <a:rPr lang="ko-KR" altLang="en-US" smtClean="0"/>
              <a:t>2018-04-20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19B17-488F-4917-83DD-0369351683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7079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E367C-AD98-448C-98CF-F656995CCE6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19B17-488F-4917-83DD-03693516834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5413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E367C-AD98-448C-98CF-F656995CCE6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19B17-488F-4917-83DD-03693516834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4905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792903" y="274639"/>
            <a:ext cx="3658553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3012" y="274639"/>
            <a:ext cx="1077663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E367C-AD98-448C-98CF-F656995CCE6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19B17-488F-4917-83DD-03693516834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0778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E367C-AD98-448C-98CF-F656995CCE6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19B17-488F-4917-83DD-03693516834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직사각형 6"/>
          <p:cNvSpPr>
            <a:spLocks/>
          </p:cNvSpPr>
          <p:nvPr userDrawn="1"/>
        </p:nvSpPr>
        <p:spPr>
          <a:xfrm>
            <a:off x="121587" y="117000"/>
            <a:ext cx="11952000" cy="6624000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6098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E367C-AD98-448C-98CF-F656995CCE6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19B17-488F-4917-83DD-03693516834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3900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E367C-AD98-448C-98CF-F656995CCE6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19B17-488F-4917-83DD-03693516834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0771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7217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33862" y="1600201"/>
            <a:ext cx="72175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E367C-AD98-448C-98CF-F656995CCE6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19B17-488F-4917-83DD-03693516834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4102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E367C-AD98-448C-98CF-F656995CCE6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19B17-488F-4917-83DD-03693516834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0763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E367C-AD98-448C-98CF-F656995CCE6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19B17-488F-4917-83DD-03693516834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1698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E367C-AD98-448C-98CF-F656995CCE6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19B17-488F-4917-83DD-03693516834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022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E367C-AD98-448C-98CF-F656995CCE63}" type="datetimeFigureOut">
              <a:rPr lang="ko-KR" altLang="en-US" smtClean="0"/>
              <a:t>2018-04-20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19B17-488F-4917-83DD-0369351683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3259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E367C-AD98-448C-98CF-F656995CCE6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19B17-488F-4917-83DD-03693516834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1629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E367C-AD98-448C-98CF-F656995CCE6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19B17-488F-4917-83DD-03693516834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9449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E367C-AD98-448C-98CF-F656995CCE6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19B17-488F-4917-83DD-03693516834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3996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792903" y="274639"/>
            <a:ext cx="3658553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3012" y="274639"/>
            <a:ext cx="1077663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E367C-AD98-448C-98CF-F656995CCE6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19B17-488F-4917-83DD-03693516834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564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7217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33862" y="1600201"/>
            <a:ext cx="72175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E367C-AD98-448C-98CF-F656995CCE63}" type="datetimeFigureOut">
              <a:rPr lang="ko-KR" altLang="en-US" smtClean="0"/>
              <a:t>2018-04-20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19B17-488F-4917-83DD-0369351683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75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E367C-AD98-448C-98CF-F656995CCE63}" type="datetimeFigureOut">
              <a:rPr lang="ko-KR" altLang="en-US" smtClean="0"/>
              <a:t>2018-04-20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19B17-488F-4917-83DD-0369351683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731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E367C-AD98-448C-98CF-F656995CCE63}" type="datetimeFigureOut">
              <a:rPr lang="ko-KR" altLang="en-US" smtClean="0"/>
              <a:t>2018-04-20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19B17-488F-4917-83DD-0369351683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084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E367C-AD98-448C-98CF-F656995CCE63}" type="datetimeFigureOut">
              <a:rPr lang="ko-KR" altLang="en-US" smtClean="0"/>
              <a:t>2018-04-20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19B17-488F-4917-83DD-0369351683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141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E367C-AD98-448C-98CF-F656995CCE63}" type="datetimeFigureOut">
              <a:rPr lang="ko-KR" altLang="en-US" smtClean="0"/>
              <a:t>2018-04-20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19B17-488F-4917-83DD-0369351683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826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E367C-AD98-448C-98CF-F656995CCE63}" type="datetimeFigureOut">
              <a:rPr lang="ko-KR" altLang="en-US" smtClean="0"/>
              <a:t>2018-04-20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19B17-488F-4917-83DD-0369351683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463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E367C-AD98-448C-98CF-F656995CCE63}" type="datetimeFigureOut">
              <a:rPr lang="ko-KR" altLang="en-US" smtClean="0"/>
              <a:t>2018-04-20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19B17-488F-4917-83DD-0369351683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493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E367C-AD98-448C-98CF-F656995CCE6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19B17-488F-4917-83DD-03693516834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451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E367C-AD98-448C-98CF-F656995CCE6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19B17-488F-4917-83DD-03693516834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048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jpg"/><Relationship Id="rId5" Type="http://schemas.openxmlformats.org/officeDocument/2006/relationships/image" Target="../media/image12.gif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.png"/><Relationship Id="rId5" Type="http://schemas.openxmlformats.org/officeDocument/2006/relationships/image" Target="../media/image21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SEC\Desktop\인스타그램\인스타그램-로고-화이트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587" y="213070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>
            <a:spLocks noChangeAspect="1"/>
          </p:cNvSpPr>
          <p:nvPr/>
        </p:nvSpPr>
        <p:spPr>
          <a:xfrm>
            <a:off x="4981587" y="1877140"/>
            <a:ext cx="2232000" cy="22320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dist"/>
            <a:endParaRPr lang="ko-KR" altLang="en-US" sz="4400" dirty="0">
              <a:solidFill>
                <a:schemeClr val="bg1"/>
              </a:solidFill>
              <a:latin typeface="Sofia Pro Light" pitchFamily="50" charset="0"/>
              <a:cs typeface="noto sans" panose="020B0502040504020204" pitchFamily="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25479" y="3498775"/>
            <a:ext cx="19442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 smtClean="0">
                <a:solidFill>
                  <a:schemeClr val="bg1"/>
                </a:solidFill>
                <a:latin typeface="Montserrat" pitchFamily="50" charset="0"/>
              </a:rPr>
              <a:t>PORTFOLIO</a:t>
            </a:r>
            <a:endParaRPr lang="ko-KR" altLang="en-US" sz="2200" b="1" dirty="0">
              <a:solidFill>
                <a:schemeClr val="bg1"/>
              </a:solidFill>
              <a:latin typeface="Montserrat" pitchFamily="50" charset="0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737587" y="3174739"/>
            <a:ext cx="72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E844A37-A7AD-4128-B86A-D42982A6E59D}"/>
              </a:ext>
            </a:extLst>
          </p:cNvPr>
          <p:cNvSpPr txBox="1"/>
          <p:nvPr/>
        </p:nvSpPr>
        <p:spPr>
          <a:xfrm>
            <a:off x="5125479" y="4293096"/>
            <a:ext cx="2196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TaeHee</a:t>
            </a:r>
            <a:r>
              <a:rPr lang="en-US" altLang="ko-KR" sz="20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Kim</a:t>
            </a:r>
            <a:endParaRPr lang="en-US" altLang="ko-KR" sz="20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E844A37-A7AD-4128-B86A-D42982A6E59D}"/>
              </a:ext>
            </a:extLst>
          </p:cNvPr>
          <p:cNvSpPr txBox="1"/>
          <p:nvPr/>
        </p:nvSpPr>
        <p:spPr>
          <a:xfrm>
            <a:off x="5125479" y="4613066"/>
            <a:ext cx="3708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Web design / UIUX / Presentation</a:t>
            </a:r>
            <a:endParaRPr lang="en-US" altLang="ko-KR" sz="14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33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C:\Users\SEC\Desktop\인스타그램\instagram-background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95"/>
          <a:stretch/>
        </p:blipFill>
        <p:spPr bwMode="auto">
          <a:xfrm>
            <a:off x="0" y="0"/>
            <a:ext cx="12193200" cy="390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4729435" y="297232"/>
            <a:ext cx="2736304" cy="430887"/>
            <a:chOff x="4729435" y="297232"/>
            <a:chExt cx="2736304" cy="430887"/>
          </a:xfrm>
        </p:grpSpPr>
        <p:pic>
          <p:nvPicPr>
            <p:cNvPr id="14" name="Picture 3" descr="C:\Users\SEC\Desktop\인스타그램\인스타그램-로고-화이트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9435" y="332675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" name="직선 연결선 14"/>
            <p:cNvCxnSpPr/>
            <p:nvPr/>
          </p:nvCxnSpPr>
          <p:spPr>
            <a:xfrm rot="5400000">
              <a:off x="5167683" y="512675"/>
              <a:ext cx="396000" cy="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521523" y="297232"/>
              <a:ext cx="19442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b="1" dirty="0" smtClean="0">
                  <a:solidFill>
                    <a:schemeClr val="bg1"/>
                  </a:solidFill>
                  <a:latin typeface="Montserrat" pitchFamily="50" charset="0"/>
                </a:rPr>
                <a:t>PORTFOLIO</a:t>
              </a:r>
              <a:endParaRPr lang="ko-KR" altLang="en-US" sz="2200" b="1" dirty="0">
                <a:solidFill>
                  <a:schemeClr val="bg1"/>
                </a:solidFill>
                <a:latin typeface="Montserrat" pitchFamily="50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96027" y="1458000"/>
            <a:ext cx="3035981" cy="5400000"/>
          </a:xfrm>
          <a:prstGeom prst="rect">
            <a:avLst/>
          </a:prstGeom>
          <a:noFill/>
          <a:effectLst>
            <a:outerShdw blurRad="635000" dist="38100" dir="2700000" sx="110000" sy="11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SEC\Desktop\인스타그램\Instagram-Feed-201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571" y="1458000"/>
            <a:ext cx="3035982" cy="5400000"/>
          </a:xfrm>
          <a:prstGeom prst="rect">
            <a:avLst/>
          </a:prstGeom>
          <a:noFill/>
          <a:effectLst>
            <a:outerShdw blurRad="635000" dist="38100" dir="2700000" sx="110000" sy="11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ê¹íí¬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767"/>
          <a:stretch/>
        </p:blipFill>
        <p:spPr bwMode="auto">
          <a:xfrm>
            <a:off x="2860571" y="2396187"/>
            <a:ext cx="3035982" cy="30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046562" y="3677355"/>
            <a:ext cx="266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CONTENTS</a:t>
            </a:r>
            <a:endParaRPr lang="ko-KR" altLang="en-US" sz="2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21723" y="4110415"/>
            <a:ext cx="1008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en-US" altLang="ko-KR" sz="14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en-US" altLang="ko-KR" sz="14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BIGDATA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313611" y="5158577"/>
            <a:ext cx="1008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</a:p>
          <a:p>
            <a:pPr algn="ctr"/>
            <a:r>
              <a:rPr lang="en-US" altLang="ko-KR" sz="14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ABOUT</a:t>
            </a:r>
            <a:endParaRPr lang="ko-KR" altLang="en-US" sz="14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323896" y="5158577"/>
            <a:ext cx="1008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</a:p>
          <a:p>
            <a:pPr algn="ctr"/>
            <a:r>
              <a:rPr lang="en-US" altLang="ko-KR" sz="14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PROJECT</a:t>
            </a:r>
            <a:endParaRPr lang="ko-KR" altLang="en-US" sz="14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21723" y="5935212"/>
            <a:ext cx="1008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</a:p>
          <a:p>
            <a:pPr algn="ctr"/>
            <a:r>
              <a:rPr lang="en-US" altLang="ko-KR" sz="14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RESULTS</a:t>
            </a:r>
            <a:endParaRPr lang="ko-KR" altLang="en-US" sz="14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타원 21"/>
          <p:cNvSpPr>
            <a:spLocks noChangeAspect="1"/>
          </p:cNvSpPr>
          <p:nvPr/>
        </p:nvSpPr>
        <p:spPr>
          <a:xfrm>
            <a:off x="2940632" y="2020371"/>
            <a:ext cx="360000" cy="360040"/>
          </a:xfrm>
          <a:prstGeom prst="ellipse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12700">
            <a:solidFill>
              <a:srgbClr val="D513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331479" y="2008031"/>
            <a:ext cx="194421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Estrangelo Edessa" panose="03080600000000000000" pitchFamily="66" charset="0"/>
              </a:rPr>
              <a:t>KimTaeHee</a:t>
            </a:r>
            <a:endParaRPr lang="en-US" altLang="ko-KR" sz="10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  <a:cs typeface="Estrangelo Edessa" panose="03080600000000000000" pitchFamily="66" charset="0"/>
            </a:endParaRPr>
          </a:p>
          <a:p>
            <a:r>
              <a:rPr lang="en-US" altLang="ko-KR" sz="9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Estrangelo Edessa" panose="03080600000000000000" pitchFamily="66" charset="0"/>
              </a:rPr>
              <a:t>Seoul, Korea</a:t>
            </a:r>
            <a:endParaRPr lang="ko-KR" altLang="en-US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Estrangelo Edessa" panose="03080600000000000000" pitchFamily="66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6834" y="6031200"/>
            <a:ext cx="248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Estrangelo Edessa" panose="03080600000000000000" pitchFamily="66" charset="0"/>
              </a:rPr>
              <a:t>TaeHee</a:t>
            </a:r>
            <a:r>
              <a:rPr lang="en-US" altLang="ko-KR" sz="9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Estrangelo Edessa" panose="03080600000000000000" pitchFamily="66" charset="0"/>
              </a:rPr>
              <a:t> </a:t>
            </a:r>
            <a:r>
              <a:rPr lang="en-US" altLang="ko-KR" sz="9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  <a:cs typeface="Estrangelo Edessa" panose="03080600000000000000" pitchFamily="66" charset="0"/>
              </a:rPr>
              <a:t>Hi! </a:t>
            </a:r>
            <a:r>
              <a:rPr lang="en-US" altLang="ko-KR" sz="9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6BB4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Estrangelo Edessa" panose="03080600000000000000" pitchFamily="66" charset="0"/>
              </a:rPr>
              <a:t>#INDEX  </a:t>
            </a:r>
            <a:endParaRPr lang="en-US" altLang="ko-KR" sz="9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6BB4"/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Estrangelo Edessa" panose="03080600000000000000" pitchFamily="66" charset="0"/>
            </a:endParaRPr>
          </a:p>
        </p:txBody>
      </p:sp>
      <p:sp>
        <p:nvSpPr>
          <p:cNvPr id="26" name="타원 25"/>
          <p:cNvSpPr>
            <a:spLocks noChangeAspect="1"/>
          </p:cNvSpPr>
          <p:nvPr/>
        </p:nvSpPr>
        <p:spPr>
          <a:xfrm>
            <a:off x="6423272" y="2084874"/>
            <a:ext cx="575936" cy="576000"/>
          </a:xfrm>
          <a:prstGeom prst="ellipse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12700">
            <a:solidFill>
              <a:srgbClr val="D513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6375772" y="2750603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Estrangelo Edessa" panose="03080600000000000000" pitchFamily="66" charset="0"/>
              </a:rPr>
              <a:t>TAHHEE KIM</a:t>
            </a:r>
          </a:p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Estrangelo Edessa" panose="03080600000000000000" pitchFamily="66" charset="0"/>
              </a:rPr>
              <a:t>김태희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  <a:cs typeface="Estrangelo Edessa" panose="03080600000000000000" pitchFamily="66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75772" y="3110771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n>
                  <a:solidFill>
                    <a:srgbClr val="356BB4">
                      <a:alpha val="0"/>
                    </a:srgbClr>
                  </a:solidFill>
                </a:ln>
                <a:solidFill>
                  <a:srgbClr val="356BB4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Estrangelo Edessa" panose="03080600000000000000" pitchFamily="66" charset="0"/>
              </a:rPr>
              <a:t>blog.naver.com/taehee35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764600" y="684665"/>
            <a:ext cx="266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INDEX</a:t>
            </a:r>
            <a:endParaRPr lang="ko-KR" altLang="en-US" sz="14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611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7178541" y="2942997"/>
            <a:ext cx="1800000" cy="720080"/>
          </a:xfrm>
          <a:prstGeom prst="roundRect">
            <a:avLst>
              <a:gd name="adj" fmla="val 285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009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강연자</a:t>
            </a:r>
            <a:endParaRPr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CC0099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8" name="직사각형 17"/>
          <p:cNvSpPr/>
          <p:nvPr/>
        </p:nvSpPr>
        <p:spPr>
          <a:xfrm rot="16200000">
            <a:off x="6798364" y="4255108"/>
            <a:ext cx="1327305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스피치</a:t>
            </a:r>
            <a:endParaRPr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white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538381" y="1646853"/>
            <a:ext cx="2376264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4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글쓰</a:t>
            </a:r>
            <a:r>
              <a:rPr lang="ko-KR" altLang="en-US" sz="4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888481" y="2681020"/>
            <a:ext cx="1715735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봉사활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동</a:t>
            </a:r>
          </a:p>
        </p:txBody>
      </p:sp>
      <p:sp>
        <p:nvSpPr>
          <p:cNvPr id="21" name="직사각형 20"/>
          <p:cNvSpPr/>
          <p:nvPr/>
        </p:nvSpPr>
        <p:spPr>
          <a:xfrm rot="16200000">
            <a:off x="5568334" y="3293744"/>
            <a:ext cx="1152000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친화력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white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148109" y="3265052"/>
            <a:ext cx="1008000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자유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white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 rot="16200000">
            <a:off x="8463184" y="4033936"/>
            <a:ext cx="1368000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긍정적 사고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473851" y="4600900"/>
            <a:ext cx="2376264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실행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력</a:t>
            </a:r>
          </a:p>
        </p:txBody>
      </p:sp>
      <p:sp>
        <p:nvSpPr>
          <p:cNvPr id="25" name="직사각형 24"/>
          <p:cNvSpPr/>
          <p:nvPr/>
        </p:nvSpPr>
        <p:spPr>
          <a:xfrm rot="16200000">
            <a:off x="9140998" y="2714832"/>
            <a:ext cx="2376264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메모습관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448810" y="3883844"/>
            <a:ext cx="1694942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3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자신감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whit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277414" y="2348880"/>
            <a:ext cx="1485103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24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토익</a:t>
            </a: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900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white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970878" y="3232189"/>
            <a:ext cx="126907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섬세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함</a:t>
            </a:r>
          </a:p>
        </p:txBody>
      </p:sp>
      <p:sp>
        <p:nvSpPr>
          <p:cNvPr id="29" name="직사각형 28"/>
          <p:cNvSpPr/>
          <p:nvPr/>
        </p:nvSpPr>
        <p:spPr>
          <a:xfrm rot="16200000">
            <a:off x="8773336" y="2665632"/>
            <a:ext cx="1368000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어학연수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white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242349" y="3912903"/>
            <a:ext cx="1008000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헬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스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7965639" y="4495294"/>
            <a:ext cx="1156918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집중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력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5976913" y="2150909"/>
            <a:ext cx="1485103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Blog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whit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9121234" y="3668734"/>
            <a:ext cx="133200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도전정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신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9409955" y="4208940"/>
            <a:ext cx="1156918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긍정적 사고</a:t>
            </a:r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white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2051" name="Picture 3" descr="C:\Users\SEC\Desktop\인스타그램\무제-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003" y="549360"/>
            <a:ext cx="4064290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ê¹íí¬ ì¸ì¤íê·¸ë¨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694" y="1640636"/>
            <a:ext cx="3121199" cy="31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1313042" y="1217534"/>
            <a:ext cx="2335063" cy="384721"/>
            <a:chOff x="1313042" y="1217534"/>
            <a:chExt cx="2335063" cy="384721"/>
          </a:xfrm>
        </p:grpSpPr>
        <p:sp>
          <p:nvSpPr>
            <p:cNvPr id="37" name="타원 36"/>
            <p:cNvSpPr>
              <a:spLocks noChangeAspect="1"/>
            </p:cNvSpPr>
            <p:nvPr/>
          </p:nvSpPr>
          <p:spPr>
            <a:xfrm>
              <a:off x="1313042" y="1229874"/>
              <a:ext cx="360000" cy="360040"/>
            </a:xfrm>
            <a:prstGeom prst="ellipse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 w="12700">
              <a:solidFill>
                <a:srgbClr val="D513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703889" y="1217534"/>
              <a:ext cx="1944216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돋움체 Bold" panose="00000800000000000000" pitchFamily="2" charset="-127"/>
                  <a:ea typeface="KoPub돋움체 Bold" panose="00000800000000000000" pitchFamily="2" charset="-127"/>
                  <a:cs typeface="Estrangelo Edessa" panose="03080600000000000000" pitchFamily="66" charset="0"/>
                </a:rPr>
                <a:t>KimTaeHee</a:t>
              </a:r>
              <a:endPara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Estrangelo Edessa" panose="03080600000000000000" pitchFamily="66" charset="0"/>
              </a:endParaRPr>
            </a:p>
            <a:p>
              <a:r>
                <a:rPr lang="en-US" altLang="ko-KR" sz="9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cs typeface="Estrangelo Edessa" panose="03080600000000000000" pitchFamily="66" charset="0"/>
                </a:rPr>
                <a:t>Seoul, Korea</a:t>
              </a:r>
              <a:endPara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Estrangelo Edessa" panose="03080600000000000000" pitchFamily="66" charset="0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313042" y="5446701"/>
            <a:ext cx="248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Estrangelo Edessa" panose="03080600000000000000" pitchFamily="66" charset="0"/>
              </a:rPr>
              <a:t>KimTaeHee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Estrangelo Edessa" panose="03080600000000000000" pitchFamily="66" charset="0"/>
              </a:rPr>
              <a:t>  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6BB4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Estrangelo Edessa" panose="03080600000000000000" pitchFamily="66" charset="0"/>
              </a:rPr>
              <a:t>#BIGDATA #Portfolio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6308821" y="4499828"/>
            <a:ext cx="1156918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달리기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6E844A37-A7AD-4128-B86A-D42982A6E59D}"/>
              </a:ext>
            </a:extLst>
          </p:cNvPr>
          <p:cNvSpPr txBox="1"/>
          <p:nvPr/>
        </p:nvSpPr>
        <p:spPr>
          <a:xfrm>
            <a:off x="10529185" y="235387"/>
            <a:ext cx="1419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01 My BIGDATA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731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8" descr="ê¹íí¬ ì¸ì¤íê·¸ë¨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87" y="117000"/>
            <a:ext cx="6623999" cy="66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853CF4DA-D2DE-450F-B0A5-58315AF419DD}"/>
              </a:ext>
            </a:extLst>
          </p:cNvPr>
          <p:cNvSpPr/>
          <p:nvPr/>
        </p:nvSpPr>
        <p:spPr>
          <a:xfrm>
            <a:off x="121587" y="117000"/>
            <a:ext cx="11952000" cy="6624000"/>
          </a:xfrm>
          <a:prstGeom prst="rect">
            <a:avLst/>
          </a:prstGeom>
          <a:gradFill flip="none" rotWithShape="1">
            <a:gsLst>
              <a:gs pos="100000">
                <a:srgbClr val="471417">
                  <a:alpha val="90000"/>
                </a:srgbClr>
              </a:gs>
              <a:gs pos="0">
                <a:srgbClr val="432750">
                  <a:alpha val="9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/>
          <p:cNvSpPr txBox="1">
            <a:spLocks noChangeAspect="1"/>
          </p:cNvSpPr>
          <p:nvPr/>
        </p:nvSpPr>
        <p:spPr>
          <a:xfrm>
            <a:off x="4828460" y="747382"/>
            <a:ext cx="1494166" cy="4902060"/>
          </a:xfrm>
          <a:prstGeom prst="rect">
            <a:avLst/>
          </a:prstGeom>
          <a:noFill/>
          <a:ln w="3175">
            <a:solidFill>
              <a:srgbClr val="FFFFFF">
                <a:alpha val="30000"/>
              </a:srgbClr>
            </a:solidFill>
          </a:ln>
        </p:spPr>
        <p:txBody>
          <a:bodyPr wrap="square" rtlCol="0" anchor="ctr" anchorCtr="0">
            <a:noAutofit/>
          </a:bodyPr>
          <a:lstStyle/>
          <a:p>
            <a:pPr algn="dist"/>
            <a:endParaRPr lang="ko-KR" altLang="en-US" sz="4400" dirty="0">
              <a:solidFill>
                <a:schemeClr val="bg1"/>
              </a:solidFill>
              <a:latin typeface="Sofia Pro Light" pitchFamily="50" charset="0"/>
              <a:cs typeface="noto sans" panose="020B0502040504020204" pitchFamily="34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096775" y="117000"/>
            <a:ext cx="5976812" cy="6624000"/>
          </a:xfrm>
          <a:prstGeom prst="rect">
            <a:avLst/>
          </a:prstGeom>
          <a:solidFill>
            <a:srgbClr val="4714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6457627" y="908720"/>
            <a:ext cx="2088232" cy="1375679"/>
            <a:chOff x="6457627" y="908720"/>
            <a:chExt cx="2088232" cy="1375679"/>
          </a:xfrm>
        </p:grpSpPr>
        <p:sp>
          <p:nvSpPr>
            <p:cNvPr id="52" name="TextBox 51"/>
            <p:cNvSpPr txBox="1"/>
            <p:nvPr/>
          </p:nvSpPr>
          <p:spPr>
            <a:xfrm>
              <a:off x="6457627" y="908720"/>
              <a:ext cx="19082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n>
                    <a:solidFill>
                      <a:schemeClr val="bg1">
                        <a:lumMod val="95000"/>
                        <a:alpha val="5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cs typeface="Arial" panose="020B0604020202020204" pitchFamily="34" charset="0"/>
                </a:rPr>
                <a:t>김태</a:t>
              </a:r>
              <a:r>
                <a:rPr lang="ko-KR" altLang="en-US" sz="1400" dirty="0">
                  <a:ln>
                    <a:solidFill>
                      <a:schemeClr val="bg1">
                        <a:lumMod val="95000"/>
                        <a:alpha val="5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cs typeface="Arial" panose="020B0604020202020204" pitchFamily="34" charset="0"/>
                </a:rPr>
                <a:t>희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457627" y="1442671"/>
              <a:ext cx="19082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n>
                    <a:solidFill>
                      <a:schemeClr val="bg1">
                        <a:lumMod val="95000"/>
                        <a:alpha val="5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cs typeface="Arial" panose="020B0604020202020204" pitchFamily="34" charset="0"/>
                </a:rPr>
                <a:t>010.1234.5678</a:t>
              </a:r>
              <a:endParaRPr lang="ko-KR" altLang="en-US" sz="1400" dirty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panose="020B0604020202020204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457627" y="1976622"/>
              <a:ext cx="20882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n>
                    <a:solidFill>
                      <a:schemeClr val="bg1">
                        <a:lumMod val="95000"/>
                        <a:alpha val="5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cs typeface="Arial" panose="020B0604020202020204" pitchFamily="34" charset="0"/>
                </a:rPr>
                <a:t>taehee35@naver.com</a:t>
              </a:r>
              <a:endParaRPr lang="ko-KR" altLang="en-US" sz="1400" dirty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panose="020B0604020202020204" pitchFamily="34" charset="0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6457627" y="2510573"/>
            <a:ext cx="1908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panose="020B0604020202020204" pitchFamily="34" charset="0"/>
              </a:rPr>
              <a:t>서울대학교 </a:t>
            </a:r>
            <a:r>
              <a:rPr lang="ko-KR" altLang="en-US" sz="1400" dirty="0" err="1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panose="020B0604020202020204" pitchFamily="34" charset="0"/>
              </a:rPr>
              <a:t>의류학</a:t>
            </a:r>
            <a:r>
              <a:rPr lang="ko-KR" altLang="en-US" sz="1400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panose="020B0604020202020204" pitchFamily="34" charset="0"/>
              </a:rPr>
              <a:t> 학</a:t>
            </a:r>
            <a:r>
              <a:rPr lang="ko-KR" altLang="en-US" sz="1400" dirty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panose="020B0604020202020204" pitchFamily="34" charset="0"/>
              </a:rPr>
              <a:t>사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457627" y="3044524"/>
            <a:ext cx="1908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panose="020B0604020202020204" pitchFamily="34" charset="0"/>
              </a:rPr>
              <a:t>Illustrator CS5</a:t>
            </a:r>
            <a:endParaRPr lang="ko-KR" altLang="en-US" sz="1400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545859" y="3044524"/>
            <a:ext cx="1908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panose="020B0604020202020204" pitchFamily="34" charset="0"/>
              </a:rPr>
              <a:t>Excel 2010</a:t>
            </a:r>
            <a:endParaRPr lang="ko-KR" altLang="en-US" sz="1400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457627" y="3337247"/>
            <a:ext cx="1908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panose="020B0604020202020204" pitchFamily="34" charset="0"/>
              </a:rPr>
              <a:t>Photoshop CS5</a:t>
            </a:r>
            <a:endParaRPr lang="ko-KR" altLang="en-US" sz="1400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545859" y="3337247"/>
            <a:ext cx="1908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panose="020B0604020202020204" pitchFamily="34" charset="0"/>
              </a:rPr>
              <a:t>MS Word 2010</a:t>
            </a:r>
            <a:endParaRPr lang="ko-KR" altLang="en-US" sz="1400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Arial" panose="020B0604020202020204" pitchFamily="34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457627" y="3913311"/>
            <a:ext cx="1908212" cy="923331"/>
            <a:chOff x="6457627" y="3913311"/>
            <a:chExt cx="1908212" cy="923331"/>
          </a:xfrm>
        </p:grpSpPr>
        <p:sp>
          <p:nvSpPr>
            <p:cNvPr id="57" name="TextBox 56"/>
            <p:cNvSpPr txBox="1"/>
            <p:nvPr/>
          </p:nvSpPr>
          <p:spPr>
            <a:xfrm>
              <a:off x="6457627" y="3913311"/>
              <a:ext cx="19082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smtClean="0">
                  <a:ln>
                    <a:solidFill>
                      <a:schemeClr val="bg1">
                        <a:lumMod val="95000"/>
                        <a:alpha val="5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cs typeface="Arial" panose="020B0604020202020204" pitchFamily="34" charset="0"/>
                </a:rPr>
                <a:t>2016.04 - </a:t>
              </a:r>
              <a:r>
                <a:rPr lang="ko-KR" altLang="en-US" sz="1400" dirty="0" smtClean="0">
                  <a:ln>
                    <a:solidFill>
                      <a:schemeClr val="bg1">
                        <a:lumMod val="95000"/>
                        <a:alpha val="5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cs typeface="Arial" panose="020B0604020202020204" pitchFamily="34" charset="0"/>
                </a:rPr>
                <a:t>현재</a:t>
              </a:r>
              <a:endParaRPr lang="ko-KR" altLang="en-US" sz="1400" dirty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panose="020B0604020202020204" pitchFamily="34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457627" y="4221088"/>
              <a:ext cx="19082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n>
                    <a:solidFill>
                      <a:schemeClr val="bg1">
                        <a:lumMod val="95000"/>
                        <a:alpha val="5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cs typeface="Arial" panose="020B0604020202020204" pitchFamily="34" charset="0"/>
                </a:rPr>
                <a:t>2013.04 – 2016.03</a:t>
              </a:r>
              <a:endParaRPr lang="ko-KR" altLang="en-US" sz="1400" dirty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panose="020B0604020202020204" pitchFamily="34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457627" y="4528865"/>
              <a:ext cx="19082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n>
                    <a:solidFill>
                      <a:schemeClr val="bg1">
                        <a:lumMod val="95000"/>
                        <a:alpha val="5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cs typeface="Arial" panose="020B0604020202020204" pitchFamily="34" charset="0"/>
                </a:rPr>
                <a:t>2010.02 – 2013.02</a:t>
              </a:r>
              <a:endParaRPr lang="ko-KR" altLang="en-US" sz="1400" dirty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panose="020B0604020202020204" pitchFamily="34" charset="0"/>
              </a:endParaRPr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8545859" y="3913311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panose="020B0604020202020204" pitchFamily="34" charset="0"/>
              </a:rPr>
              <a:t>용팔이</a:t>
            </a:r>
            <a:r>
              <a:rPr lang="en-US" altLang="ko-KR" sz="1400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panose="020B0604020202020204" pitchFamily="34" charset="0"/>
              </a:rPr>
              <a:t>,</a:t>
            </a:r>
            <a:r>
              <a:rPr lang="ko-KR" altLang="en-US" sz="1400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panose="020B0604020202020204" pitchFamily="34" charset="0"/>
              </a:rPr>
              <a:t> 한여진</a:t>
            </a:r>
            <a:r>
              <a:rPr lang="en-US" altLang="ko-KR" sz="1400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panose="020B0604020202020204" pitchFamily="34" charset="0"/>
              </a:rPr>
              <a:t>(</a:t>
            </a:r>
            <a:r>
              <a:rPr lang="ko-KR" altLang="en-US" sz="1400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panose="020B0604020202020204" pitchFamily="34" charset="0"/>
              </a:rPr>
              <a:t>주연</a:t>
            </a:r>
            <a:r>
              <a:rPr lang="en-US" altLang="ko-KR" sz="1400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panose="020B0604020202020204" pitchFamily="34" charset="0"/>
              </a:rPr>
              <a:t>)</a:t>
            </a:r>
            <a:r>
              <a:rPr lang="ko-KR" altLang="en-US" sz="1400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panose="020B0604020202020204" pitchFamily="34" charset="0"/>
              </a:rPr>
              <a:t> 역</a:t>
            </a:r>
            <a:endParaRPr lang="ko-KR" altLang="en-US" sz="1400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545859" y="4221088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panose="020B0604020202020204" pitchFamily="34" charset="0"/>
              </a:rPr>
              <a:t>정옥정</a:t>
            </a:r>
            <a:r>
              <a:rPr lang="en-US" altLang="ko-KR" sz="1400" dirty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panose="020B0604020202020204" pitchFamily="34" charset="0"/>
              </a:rPr>
              <a:t> </a:t>
            </a:r>
            <a:r>
              <a:rPr lang="ko-KR" altLang="en-US" sz="1400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panose="020B0604020202020204" pitchFamily="34" charset="0"/>
              </a:rPr>
              <a:t>사랑에 살다</a:t>
            </a:r>
            <a:r>
              <a:rPr lang="en-US" altLang="ko-KR" sz="1400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panose="020B0604020202020204" pitchFamily="34" charset="0"/>
              </a:rPr>
              <a:t>, </a:t>
            </a:r>
            <a:r>
              <a:rPr lang="ko-KR" altLang="en-US" sz="1400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panose="020B0604020202020204" pitchFamily="34" charset="0"/>
              </a:rPr>
              <a:t>장옥진</a:t>
            </a:r>
            <a:r>
              <a:rPr lang="en-US" altLang="ko-KR" sz="1400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panose="020B0604020202020204" pitchFamily="34" charset="0"/>
              </a:rPr>
              <a:t>(</a:t>
            </a:r>
            <a:r>
              <a:rPr lang="ko-KR" altLang="en-US" sz="1400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panose="020B0604020202020204" pitchFamily="34" charset="0"/>
              </a:rPr>
              <a:t>주연</a:t>
            </a:r>
            <a:r>
              <a:rPr lang="en-US" altLang="ko-KR" sz="1400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panose="020B0604020202020204" pitchFamily="34" charset="0"/>
              </a:rPr>
              <a:t>)</a:t>
            </a:r>
            <a:r>
              <a:rPr lang="ko-KR" altLang="en-US" sz="1400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panose="020B0604020202020204" pitchFamily="34" charset="0"/>
              </a:rPr>
              <a:t> 역</a:t>
            </a:r>
            <a:endParaRPr lang="ko-KR" altLang="en-US" sz="1400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545859" y="4528865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panose="020B0604020202020204" pitchFamily="34" charset="0"/>
              </a:rPr>
              <a:t>아이리스</a:t>
            </a:r>
            <a:r>
              <a:rPr lang="en-US" altLang="ko-KR" sz="1400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panose="020B0604020202020204" pitchFamily="34" charset="0"/>
              </a:rPr>
              <a:t>, </a:t>
            </a:r>
            <a:r>
              <a:rPr lang="ko-KR" altLang="en-US" sz="1400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panose="020B0604020202020204" pitchFamily="34" charset="0"/>
              </a:rPr>
              <a:t>승희</a:t>
            </a:r>
            <a:r>
              <a:rPr lang="en-US" altLang="ko-KR" sz="1400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panose="020B0604020202020204" pitchFamily="34" charset="0"/>
              </a:rPr>
              <a:t>(</a:t>
            </a:r>
            <a:r>
              <a:rPr lang="ko-KR" altLang="en-US" sz="1400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panose="020B0604020202020204" pitchFamily="34" charset="0"/>
              </a:rPr>
              <a:t>주연</a:t>
            </a:r>
            <a:r>
              <a:rPr lang="en-US" altLang="ko-KR" sz="1400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panose="020B0604020202020204" pitchFamily="34" charset="0"/>
              </a:rPr>
              <a:t>) </a:t>
            </a:r>
            <a:r>
              <a:rPr lang="ko-KR" altLang="en-US" sz="1400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panose="020B0604020202020204" pitchFamily="34" charset="0"/>
              </a:rPr>
              <a:t>역</a:t>
            </a:r>
            <a:r>
              <a:rPr lang="en-US" altLang="ko-KR" sz="1400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panose="020B0604020202020204" pitchFamily="34" charset="0"/>
              </a:rPr>
              <a:t> </a:t>
            </a:r>
            <a:endParaRPr lang="ko-KR" altLang="en-US" sz="1400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457627" y="513744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panose="020B0604020202020204" pitchFamily="34" charset="0"/>
              </a:rPr>
              <a:t>2015</a:t>
            </a:r>
            <a:r>
              <a:rPr lang="ko-KR" altLang="en-US" sz="1400" dirty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panose="020B0604020202020204" pitchFamily="34" charset="0"/>
              </a:rPr>
              <a:t>년 </a:t>
            </a:r>
            <a:r>
              <a:rPr lang="en-US" altLang="ko-KR" sz="1400" dirty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panose="020B0604020202020204" pitchFamily="34" charset="0"/>
              </a:rPr>
              <a:t>SBS </a:t>
            </a:r>
            <a:r>
              <a:rPr lang="ko-KR" altLang="en-US" sz="1400" dirty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panose="020B0604020202020204" pitchFamily="34" charset="0"/>
              </a:rPr>
              <a:t>연기대상 미니시리즈부문 여자 최우수연기상 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457627" y="5445224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panose="020B0604020202020204" pitchFamily="34" charset="0"/>
              </a:rPr>
              <a:t>2015</a:t>
            </a:r>
            <a:r>
              <a:rPr lang="ko-KR" altLang="en-US" sz="1400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panose="020B0604020202020204" pitchFamily="34" charset="0"/>
              </a:rPr>
              <a:t>년 </a:t>
            </a:r>
            <a:r>
              <a:rPr lang="en-US" altLang="ko-KR" sz="1400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panose="020B0604020202020204" pitchFamily="34" charset="0"/>
              </a:rPr>
              <a:t>SBS </a:t>
            </a:r>
            <a:r>
              <a:rPr lang="ko-KR" altLang="en-US" sz="1400" dirty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panose="020B0604020202020204" pitchFamily="34" charset="0"/>
              </a:rPr>
              <a:t>연기대상 </a:t>
            </a:r>
            <a:r>
              <a:rPr lang="en-US" altLang="ko-KR" sz="1400" dirty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panose="020B0604020202020204" pitchFamily="34" charset="0"/>
              </a:rPr>
              <a:t>10</a:t>
            </a:r>
            <a:r>
              <a:rPr lang="ko-KR" altLang="en-US" sz="1400" dirty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panose="020B0604020202020204" pitchFamily="34" charset="0"/>
              </a:rPr>
              <a:t>대 스타상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457627" y="5753001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panose="020B0604020202020204" pitchFamily="34" charset="0"/>
              </a:rPr>
              <a:t>2009</a:t>
            </a:r>
            <a:r>
              <a:rPr lang="ko-KR" altLang="en-US" sz="1400" dirty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panose="020B0604020202020204" pitchFamily="34" charset="0"/>
              </a:rPr>
              <a:t>년 </a:t>
            </a:r>
            <a:r>
              <a:rPr lang="en-US" altLang="ko-KR" sz="1400" dirty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panose="020B0604020202020204" pitchFamily="34" charset="0"/>
              </a:rPr>
              <a:t>KBS </a:t>
            </a:r>
            <a:r>
              <a:rPr lang="ko-KR" altLang="en-US" sz="1400" dirty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panose="020B0604020202020204" pitchFamily="34" charset="0"/>
              </a:rPr>
              <a:t>연기대상 중편드라마부문 여자 우수연기상</a:t>
            </a:r>
          </a:p>
        </p:txBody>
      </p:sp>
      <p:grpSp>
        <p:nvGrpSpPr>
          <p:cNvPr id="2048" name="그룹 2047"/>
          <p:cNvGrpSpPr/>
          <p:nvPr/>
        </p:nvGrpSpPr>
        <p:grpSpPr>
          <a:xfrm>
            <a:off x="3793331" y="908720"/>
            <a:ext cx="1908212" cy="4536504"/>
            <a:chOff x="3793331" y="908720"/>
            <a:chExt cx="1908212" cy="4536504"/>
          </a:xfrm>
        </p:grpSpPr>
        <p:sp>
          <p:nvSpPr>
            <p:cNvPr id="43" name="TextBox 42"/>
            <p:cNvSpPr txBox="1"/>
            <p:nvPr/>
          </p:nvSpPr>
          <p:spPr>
            <a:xfrm>
              <a:off x="3793331" y="908720"/>
              <a:ext cx="1908212" cy="307777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pPr algn="r"/>
              <a:r>
                <a:rPr lang="ko-KR" altLang="en-US" sz="1400" dirty="0" smtClean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Arial" panose="020B0604020202020204" pitchFamily="34" charset="0"/>
                </a:rPr>
                <a:t>이름</a:t>
              </a:r>
              <a:endParaRPr lang="ko-KR" altLang="en-US" sz="14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793331" y="1442671"/>
              <a:ext cx="1908212" cy="307777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pPr algn="r"/>
              <a:r>
                <a:rPr lang="ko-KR" altLang="en-US" sz="1400" dirty="0" smtClean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Arial" panose="020B0604020202020204" pitchFamily="34" charset="0"/>
                </a:rPr>
                <a:t>전화번호</a:t>
              </a:r>
              <a:endParaRPr lang="ko-KR" altLang="en-US" sz="14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793331" y="1976622"/>
              <a:ext cx="1908212" cy="307777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pPr algn="r"/>
              <a:r>
                <a:rPr lang="ko-KR" altLang="en-US" sz="1400" dirty="0" err="1" smtClean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Arial" panose="020B0604020202020204" pitchFamily="34" charset="0"/>
                </a:rPr>
                <a:t>이메일</a:t>
              </a:r>
              <a:endParaRPr lang="ko-KR" altLang="en-US" sz="14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793331" y="2510573"/>
              <a:ext cx="1908212" cy="307777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pPr algn="r"/>
              <a:r>
                <a:rPr lang="ko-KR" altLang="en-US" sz="1400" dirty="0" smtClean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Arial" panose="020B0604020202020204" pitchFamily="34" charset="0"/>
                </a:rPr>
                <a:t>학력정보</a:t>
              </a:r>
              <a:endParaRPr lang="ko-KR" altLang="en-US" sz="14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793331" y="3044524"/>
              <a:ext cx="1908212" cy="307777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pPr algn="r"/>
              <a:r>
                <a:rPr lang="ko-KR" altLang="en-US" sz="1400" dirty="0" smtClean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Arial" panose="020B0604020202020204" pitchFamily="34" charset="0"/>
                </a:rPr>
                <a:t>자격</a:t>
              </a:r>
              <a:r>
                <a:rPr lang="ko-KR" altLang="en-US" sz="14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Arial" panose="020B0604020202020204" pitchFamily="34" charset="0"/>
                </a:rPr>
                <a:t>증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793331" y="3913311"/>
              <a:ext cx="1908212" cy="307777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pPr algn="r"/>
              <a:r>
                <a:rPr lang="ko-KR" altLang="en-US" sz="1400" dirty="0" smtClean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Arial" panose="020B0604020202020204" pitchFamily="34" charset="0"/>
                </a:rPr>
                <a:t>활동</a:t>
              </a:r>
              <a:endParaRPr lang="ko-KR" altLang="en-US" sz="14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793331" y="5137447"/>
              <a:ext cx="1908212" cy="307777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pPr algn="r"/>
              <a:r>
                <a:rPr lang="ko-KR" altLang="en-US" sz="1400" dirty="0" smtClean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Arial" panose="020B0604020202020204" pitchFamily="34" charset="0"/>
                </a:rPr>
                <a:t>수상경력</a:t>
              </a:r>
              <a:endParaRPr lang="ko-KR" altLang="en-US" sz="14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5449543" y="1196752"/>
              <a:ext cx="252000" cy="4225480"/>
              <a:chOff x="5449543" y="1196752"/>
              <a:chExt cx="252000" cy="4225480"/>
            </a:xfrm>
          </p:grpSpPr>
          <p:cxnSp>
            <p:nvCxnSpPr>
              <p:cNvPr id="8" name="직선 연결선 7"/>
              <p:cNvCxnSpPr/>
              <p:nvPr/>
            </p:nvCxnSpPr>
            <p:spPr>
              <a:xfrm flipH="1">
                <a:off x="5449543" y="1196752"/>
                <a:ext cx="252000" cy="0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/>
              <p:cNvCxnSpPr/>
              <p:nvPr/>
            </p:nvCxnSpPr>
            <p:spPr>
              <a:xfrm flipH="1">
                <a:off x="5449543" y="1729916"/>
                <a:ext cx="252000" cy="0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/>
              <p:cNvCxnSpPr/>
              <p:nvPr/>
            </p:nvCxnSpPr>
            <p:spPr>
              <a:xfrm flipH="1">
                <a:off x="5449543" y="2263080"/>
                <a:ext cx="252000" cy="0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/>
              <p:cNvCxnSpPr/>
              <p:nvPr/>
            </p:nvCxnSpPr>
            <p:spPr>
              <a:xfrm flipH="1">
                <a:off x="5449543" y="2796244"/>
                <a:ext cx="252000" cy="0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/>
              <p:cNvCxnSpPr/>
              <p:nvPr/>
            </p:nvCxnSpPr>
            <p:spPr>
              <a:xfrm flipH="1">
                <a:off x="5449543" y="3329408"/>
                <a:ext cx="252000" cy="0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/>
              <p:cNvCxnSpPr/>
              <p:nvPr/>
            </p:nvCxnSpPr>
            <p:spPr>
              <a:xfrm flipH="1">
                <a:off x="5449543" y="4209213"/>
                <a:ext cx="252000" cy="0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/>
              <p:cNvCxnSpPr/>
              <p:nvPr/>
            </p:nvCxnSpPr>
            <p:spPr>
              <a:xfrm flipH="1">
                <a:off x="5449543" y="5422232"/>
                <a:ext cx="252000" cy="0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직사각형 78"/>
          <p:cNvSpPr>
            <a:spLocks/>
          </p:cNvSpPr>
          <p:nvPr/>
        </p:nvSpPr>
        <p:spPr>
          <a:xfrm>
            <a:off x="121587" y="117000"/>
            <a:ext cx="11952000" cy="6624000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14359" y="283052"/>
            <a:ext cx="936000" cy="360000"/>
          </a:xfrm>
          <a:prstGeom prst="roundRect">
            <a:avLst/>
          </a:prstGeom>
          <a:solidFill>
            <a:srgbClr val="D51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80:03:29</a:t>
            </a:r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314359" y="628382"/>
            <a:ext cx="1606764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prstClr val="white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Date of birth</a:t>
            </a:r>
            <a:endParaRPr lang="ko-KR" altLang="en-US" sz="10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prstClr val="white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82" name="그룹 81"/>
          <p:cNvGrpSpPr/>
          <p:nvPr/>
        </p:nvGrpSpPr>
        <p:grpSpPr>
          <a:xfrm>
            <a:off x="536357" y="4509120"/>
            <a:ext cx="2335063" cy="384721"/>
            <a:chOff x="1313042" y="1217534"/>
            <a:chExt cx="2335063" cy="384721"/>
          </a:xfrm>
        </p:grpSpPr>
        <p:sp>
          <p:nvSpPr>
            <p:cNvPr id="83" name="타원 82"/>
            <p:cNvSpPr>
              <a:spLocks noChangeAspect="1"/>
            </p:cNvSpPr>
            <p:nvPr/>
          </p:nvSpPr>
          <p:spPr>
            <a:xfrm>
              <a:off x="1313042" y="1229874"/>
              <a:ext cx="360000" cy="360040"/>
            </a:xfrm>
            <a:prstGeom prst="ellipse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703889" y="1217534"/>
              <a:ext cx="1944216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Estrangelo Edessa" panose="03080600000000000000" pitchFamily="66" charset="0"/>
                </a:rPr>
                <a:t>김부장</a:t>
              </a: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Estrangelo Edessa" panose="03080600000000000000" pitchFamily="66" charset="0"/>
                </a:rPr>
                <a:t>님</a:t>
              </a:r>
              <a:endPara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Estrangelo Edessa" panose="03080600000000000000" pitchFamily="66" charset="0"/>
              </a:endParaRPr>
            </a:p>
            <a:p>
              <a:r>
                <a:rPr lang="ko-KR" altLang="en-US" sz="9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cs typeface="Estrangelo Edessa" panose="03080600000000000000" pitchFamily="66" charset="0"/>
                </a:rPr>
                <a:t>태희는 뭘 해도 딱 부러져</a:t>
              </a:r>
              <a:r>
                <a:rPr lang="en-US" altLang="ko-KR" sz="9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cs typeface="Estrangelo Edessa" panose="03080600000000000000" pitchFamily="66" charset="0"/>
                </a:rPr>
                <a:t>^^</a:t>
              </a:r>
              <a:endPara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Estrangelo Edessa" panose="03080600000000000000" pitchFamily="66" charset="0"/>
              </a:endParaRP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536357" y="5004949"/>
            <a:ext cx="3256974" cy="384721"/>
            <a:chOff x="1313042" y="1217534"/>
            <a:chExt cx="3256974" cy="384721"/>
          </a:xfrm>
        </p:grpSpPr>
        <p:sp>
          <p:nvSpPr>
            <p:cNvPr id="86" name="타원 85"/>
            <p:cNvSpPr>
              <a:spLocks noChangeAspect="1"/>
            </p:cNvSpPr>
            <p:nvPr/>
          </p:nvSpPr>
          <p:spPr>
            <a:xfrm>
              <a:off x="1313042" y="1229874"/>
              <a:ext cx="360000" cy="360040"/>
            </a:xfrm>
            <a:prstGeom prst="ellipse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703888" y="1217534"/>
              <a:ext cx="286612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Estrangelo Edessa" panose="03080600000000000000" pitchFamily="66" charset="0"/>
                </a:rPr>
                <a:t>이주임</a:t>
              </a: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Estrangelo Edessa" panose="03080600000000000000" pitchFamily="66" charset="0"/>
                </a:rPr>
                <a:t>님</a:t>
              </a:r>
              <a:endPara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Estrangelo Edessa" panose="03080600000000000000" pitchFamily="66" charset="0"/>
              </a:endParaRPr>
            </a:p>
            <a:p>
              <a:r>
                <a:rPr lang="ko-KR" altLang="en-US" sz="9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cs typeface="Estrangelo Edessa" panose="03080600000000000000" pitchFamily="66" charset="0"/>
                </a:rPr>
                <a:t>태희 </a:t>
              </a:r>
              <a:r>
                <a:rPr lang="ko-KR" altLang="en-US" sz="90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cs typeface="Estrangelo Edessa" panose="03080600000000000000" pitchFamily="66" charset="0"/>
                </a:rPr>
                <a:t>매니저님는</a:t>
              </a:r>
              <a:r>
                <a:rPr lang="ko-KR" altLang="en-US" sz="9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cs typeface="Estrangelo Edessa" panose="03080600000000000000" pitchFamily="66" charset="0"/>
                </a:rPr>
                <a:t> 너무 </a:t>
              </a:r>
              <a:r>
                <a:rPr lang="ko-KR" altLang="en-US" sz="90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cs typeface="Estrangelo Edessa" panose="03080600000000000000" pitchFamily="66" charset="0"/>
                </a:rPr>
                <a:t>이뻐요</a:t>
              </a:r>
              <a:r>
                <a:rPr lang="en-US" altLang="ko-KR" sz="9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cs typeface="Estrangelo Edessa" panose="03080600000000000000" pitchFamily="66" charset="0"/>
                </a:rPr>
                <a:t>~♡ </a:t>
              </a:r>
              <a:r>
                <a:rPr lang="ko-KR" altLang="en-US" sz="9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cs typeface="Estrangelo Edessa" panose="03080600000000000000" pitchFamily="66" charset="0"/>
                </a:rPr>
                <a:t>밥 잘 사는 예쁜 누나</a:t>
              </a:r>
              <a:r>
                <a:rPr lang="en-US" altLang="ko-KR" sz="9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cs typeface="Estrangelo Edessa" panose="03080600000000000000" pitchFamily="66" charset="0"/>
                </a:rPr>
                <a:t>?</a:t>
              </a:r>
              <a:r>
                <a:rPr lang="ko-KR" altLang="en-US" sz="90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cs typeface="Estrangelo Edessa" panose="03080600000000000000" pitchFamily="66" charset="0"/>
                </a:rPr>
                <a:t>ㅋ</a:t>
              </a:r>
              <a:endPara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Estrangelo Edessa" panose="03080600000000000000" pitchFamily="66" charset="0"/>
              </a:endParaRPr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536357" y="5500778"/>
            <a:ext cx="2335063" cy="384721"/>
            <a:chOff x="1313042" y="1217534"/>
            <a:chExt cx="2335063" cy="384721"/>
          </a:xfrm>
        </p:grpSpPr>
        <p:sp>
          <p:nvSpPr>
            <p:cNvPr id="89" name="타원 88"/>
            <p:cNvSpPr>
              <a:spLocks noChangeAspect="1"/>
            </p:cNvSpPr>
            <p:nvPr/>
          </p:nvSpPr>
          <p:spPr>
            <a:xfrm>
              <a:off x="1313042" y="1229874"/>
              <a:ext cx="360000" cy="360040"/>
            </a:xfrm>
            <a:prstGeom prst="ellipse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703889" y="1217534"/>
              <a:ext cx="1944216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Estrangelo Edessa" panose="03080600000000000000" pitchFamily="66" charset="0"/>
                </a:rPr>
                <a:t>경비원 아저씨</a:t>
              </a:r>
              <a:endPara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Estrangelo Edessa" panose="03080600000000000000" pitchFamily="66" charset="0"/>
              </a:endParaRPr>
            </a:p>
            <a:p>
              <a:r>
                <a:rPr lang="ko-KR" altLang="en-US" sz="9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cs typeface="Estrangelo Edessa" panose="03080600000000000000" pitchFamily="66" charset="0"/>
                </a:rPr>
                <a:t>새댁이 인사도 잘 하고 참 예의가 발라</a:t>
              </a:r>
              <a:r>
                <a:rPr lang="en-US" altLang="ko-KR" sz="9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cs typeface="Estrangelo Edessa" panose="03080600000000000000" pitchFamily="66" charset="0"/>
                </a:rPr>
                <a:t>.</a:t>
              </a:r>
              <a:endPara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Estrangelo Edessa" panose="03080600000000000000" pitchFamily="66" charset="0"/>
              </a:endParaRPr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536357" y="5996607"/>
            <a:ext cx="3617014" cy="384721"/>
            <a:chOff x="1313042" y="1217534"/>
            <a:chExt cx="3617014" cy="384721"/>
          </a:xfrm>
        </p:grpSpPr>
        <p:sp>
          <p:nvSpPr>
            <p:cNvPr id="92" name="타원 91"/>
            <p:cNvSpPr>
              <a:spLocks noChangeAspect="1"/>
            </p:cNvSpPr>
            <p:nvPr/>
          </p:nvSpPr>
          <p:spPr>
            <a:xfrm>
              <a:off x="1313042" y="1229874"/>
              <a:ext cx="360000" cy="360040"/>
            </a:xfrm>
            <a:prstGeom prst="ellipse">
              <a:avLst/>
            </a:prstGeom>
            <a:blipFill dpi="0" rotWithShape="1">
              <a:blip r:embed="rId7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703888" y="1217534"/>
              <a:ext cx="322616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Estrangelo Edessa" panose="03080600000000000000" pitchFamily="66" charset="0"/>
                </a:rPr>
                <a:t>유지</a:t>
              </a: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Estrangelo Edessa" panose="03080600000000000000" pitchFamily="66" charset="0"/>
                </a:rPr>
                <a:t>니</a:t>
              </a:r>
              <a:endPara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Estrangelo Edessa" panose="03080600000000000000" pitchFamily="66" charset="0"/>
              </a:endParaRPr>
            </a:p>
            <a:p>
              <a:r>
                <a:rPr lang="ko-KR" altLang="en-US" sz="9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cs typeface="Estrangelo Edessa" panose="03080600000000000000" pitchFamily="66" charset="0"/>
                </a:rPr>
                <a:t>똑똑한 척은 혼자 다 하면서 알고 보면 완전 </a:t>
              </a:r>
              <a:r>
                <a:rPr lang="ko-KR" altLang="en-US" sz="90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cs typeface="Estrangelo Edessa" panose="03080600000000000000" pitchFamily="66" charset="0"/>
                </a:rPr>
                <a:t>순댕이</a:t>
              </a:r>
              <a:r>
                <a:rPr lang="ko-KR" altLang="en-US" sz="9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cs typeface="Estrangelo Edessa" panose="03080600000000000000" pitchFamily="66" charset="0"/>
                </a:rPr>
                <a:t> 가스나</a:t>
              </a:r>
              <a:r>
                <a:rPr lang="en-US" altLang="ko-KR" sz="9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cs typeface="Estrangelo Edessa" panose="03080600000000000000" pitchFamily="66" charset="0"/>
                </a:rPr>
                <a:t>~~</a:t>
              </a:r>
              <a:r>
                <a:rPr lang="ko-KR" altLang="en-US" sz="90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cs typeface="Estrangelo Edessa" panose="03080600000000000000" pitchFamily="66" charset="0"/>
                </a:rPr>
                <a:t>ㅎ</a:t>
              </a:r>
              <a:endPara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Estrangelo Edessa" panose="03080600000000000000" pitchFamily="66" charset="0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6E844A37-A7AD-4128-B86A-D42982A6E59D}"/>
              </a:ext>
            </a:extLst>
          </p:cNvPr>
          <p:cNvSpPr txBox="1"/>
          <p:nvPr/>
        </p:nvSpPr>
        <p:spPr>
          <a:xfrm>
            <a:off x="10529185" y="235387"/>
            <a:ext cx="1419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02 ABOUT ME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80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Picture 11" descr="C:\Users\SEC\Desktop\인스타그램\66331-OBLH0J-338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9"/>
          <a:stretch/>
        </p:blipFill>
        <p:spPr bwMode="auto">
          <a:xfrm>
            <a:off x="5880295" y="0"/>
            <a:ext cx="63148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6E844A37-A7AD-4128-B86A-D42982A6E59D}"/>
              </a:ext>
            </a:extLst>
          </p:cNvPr>
          <p:cNvSpPr txBox="1"/>
          <p:nvPr/>
        </p:nvSpPr>
        <p:spPr>
          <a:xfrm>
            <a:off x="10529185" y="235387"/>
            <a:ext cx="1419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03 PORTFOLIO</a:t>
            </a:r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2060" name="Picture 12" descr="C:\Users\SEC\Downloads\Business-executives-discussing-with-their-colleagues-on-whiteboa\183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7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0725"/>
          <a:stretch/>
        </p:blipFill>
        <p:spPr bwMode="auto">
          <a:xfrm>
            <a:off x="0" y="0"/>
            <a:ext cx="60975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:\Users\SEC\Desktop\인스타그램\그림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63" y="548680"/>
            <a:ext cx="123190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E844A37-A7AD-4128-B86A-D42982A6E59D}"/>
              </a:ext>
            </a:extLst>
          </p:cNvPr>
          <p:cNvSpPr txBox="1"/>
          <p:nvPr/>
        </p:nvSpPr>
        <p:spPr>
          <a:xfrm>
            <a:off x="1057027" y="908720"/>
            <a:ext cx="4176464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TIME</a:t>
            </a:r>
            <a:r>
              <a:rPr lang="ko-KR" altLang="en-US" sz="24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4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EDU</a:t>
            </a:r>
          </a:p>
          <a:p>
            <a:r>
              <a:rPr lang="en-US" altLang="ko-KR" sz="24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TEXTBOOK DEVELOPMENT</a:t>
            </a:r>
            <a:endParaRPr lang="en-US" altLang="ko-KR" sz="24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6E844A37-A7AD-4128-B86A-D42982A6E59D}"/>
              </a:ext>
            </a:extLst>
          </p:cNvPr>
          <p:cNvSpPr txBox="1"/>
          <p:nvPr/>
        </p:nvSpPr>
        <p:spPr>
          <a:xfrm>
            <a:off x="582775" y="648431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01</a:t>
            </a:r>
            <a:endParaRPr lang="en-US" altLang="ko-KR" sz="10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80963" y="2773401"/>
            <a:ext cx="936000" cy="1251408"/>
            <a:chOff x="480963" y="2773401"/>
            <a:chExt cx="936000" cy="1251408"/>
          </a:xfrm>
        </p:grpSpPr>
        <p:sp>
          <p:nvSpPr>
            <p:cNvPr id="99" name="TextBox 98"/>
            <p:cNvSpPr txBox="1"/>
            <p:nvPr/>
          </p:nvSpPr>
          <p:spPr>
            <a:xfrm>
              <a:off x="480963" y="2773401"/>
              <a:ext cx="936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n>
                    <a:solidFill>
                      <a:schemeClr val="bg1">
                        <a:lumMod val="95000"/>
                        <a:alpha val="5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Arial" panose="020B0604020202020204" pitchFamily="34" charset="0"/>
                </a:rPr>
                <a:t>Year</a:t>
              </a:r>
              <a:endParaRPr lang="ko-KR" altLang="en-US" sz="1400" dirty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80963" y="3245216"/>
              <a:ext cx="936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n>
                    <a:solidFill>
                      <a:schemeClr val="bg1">
                        <a:lumMod val="95000"/>
                        <a:alpha val="5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Arial" panose="020B0604020202020204" pitchFamily="34" charset="0"/>
                </a:rPr>
                <a:t>Project</a:t>
              </a:r>
              <a:endParaRPr lang="ko-KR" altLang="en-US" sz="1400" dirty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480963" y="3717032"/>
              <a:ext cx="936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n>
                    <a:solidFill>
                      <a:schemeClr val="bg1">
                        <a:lumMod val="95000"/>
                        <a:alpha val="5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Arial" panose="020B0604020202020204" pitchFamily="34" charset="0"/>
                </a:rPr>
                <a:t>Concept</a:t>
              </a:r>
              <a:endParaRPr lang="ko-KR" altLang="en-US" sz="1400" dirty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633091" y="2773401"/>
            <a:ext cx="3600400" cy="1251408"/>
            <a:chOff x="480963" y="2773401"/>
            <a:chExt cx="936000" cy="1251408"/>
          </a:xfrm>
        </p:grpSpPr>
        <p:sp>
          <p:nvSpPr>
            <p:cNvPr id="13" name="TextBox 12"/>
            <p:cNvSpPr txBox="1"/>
            <p:nvPr/>
          </p:nvSpPr>
          <p:spPr>
            <a:xfrm>
              <a:off x="480963" y="2773401"/>
              <a:ext cx="936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cs typeface="Arial" panose="020B0604020202020204" pitchFamily="34" charset="0"/>
                </a:rPr>
                <a:t>2018</a:t>
              </a:r>
              <a:endParaRPr lang="ko-KR" altLang="en-US" sz="14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panose="020B0604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80963" y="3245216"/>
              <a:ext cx="936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cs typeface="Arial" panose="020B0604020202020204" pitchFamily="34" charset="0"/>
                </a:rPr>
                <a:t>유아 </a:t>
              </a:r>
              <a:r>
                <a:rPr lang="en-US" altLang="ko-KR" sz="14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cs typeface="Arial" panose="020B0604020202020204" pitchFamily="34" charset="0"/>
                </a:rPr>
                <a:t>Story Book</a:t>
              </a:r>
              <a:r>
                <a:rPr lang="ko-KR" altLang="en-US" sz="14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cs typeface="Arial" panose="020B0604020202020204" pitchFamily="34" charset="0"/>
                </a:rPr>
                <a:t> 개발</a:t>
              </a:r>
              <a:endParaRPr lang="ko-KR" altLang="en-US" sz="14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panose="020B0604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0963" y="3717032"/>
              <a:ext cx="936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cs typeface="Arial" panose="020B0604020202020204" pitchFamily="34" charset="0"/>
                </a:rPr>
                <a:t>연령별 교재 및 상호작용 </a:t>
              </a:r>
              <a:r>
                <a:rPr lang="ko-KR" altLang="en-US" sz="1400" dirty="0" err="1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cs typeface="Arial" panose="020B0604020202020204" pitchFamily="34" charset="0"/>
                </a:rPr>
                <a:t>모바일</a:t>
              </a:r>
              <a:r>
                <a:rPr lang="ko-KR" altLang="en-US" sz="14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cs typeface="Arial" panose="020B0604020202020204" pitchFamily="34" charset="0"/>
                </a:rPr>
                <a:t> </a:t>
              </a:r>
              <a:r>
                <a:rPr lang="ko-KR" altLang="en-US" sz="1400" dirty="0" err="1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cs typeface="Arial" panose="020B0604020202020204" pitchFamily="34" charset="0"/>
                </a:rPr>
                <a:t>앱</a:t>
              </a:r>
              <a:endParaRPr lang="ko-KR" altLang="en-US" sz="14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panose="020B0604020202020204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80963" y="4365104"/>
            <a:ext cx="46507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panose="020B0604020202020204" pitchFamily="34" charset="0"/>
              </a:rPr>
              <a:t>번역 또는 문법 설명과 같은 전통적인 학습법 없이 이미지</a:t>
            </a:r>
            <a:r>
              <a:rPr lang="en-US" altLang="ko-KR" sz="14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panose="020B0604020202020204" pitchFamily="34" charset="0"/>
              </a:rPr>
              <a:t>, </a:t>
            </a:r>
            <a:r>
              <a:rPr lang="ko-KR" altLang="en-US" sz="14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panose="020B0604020202020204" pitchFamily="34" charset="0"/>
              </a:rPr>
              <a:t>외국어 문자</a:t>
            </a:r>
            <a:r>
              <a:rPr lang="en-US" altLang="ko-KR" sz="14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panose="020B0604020202020204" pitchFamily="34" charset="0"/>
              </a:rPr>
              <a:t>, </a:t>
            </a:r>
            <a:r>
              <a:rPr lang="ko-KR" altLang="en-US" sz="14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panose="020B0604020202020204" pitchFamily="34" charset="0"/>
              </a:rPr>
              <a:t>오디오만을 제공함으로써 모방을 통해 어린이들이 모국어를 배우는 방식을 외국어를 습득하도록 유도하는 제품</a:t>
            </a:r>
            <a:endParaRPr lang="ko-KR" altLang="en-US" sz="14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Arial" panose="020B0604020202020204" pitchFamily="34" charset="0"/>
            </a:endParaRPr>
          </a:p>
        </p:txBody>
      </p:sp>
      <p:pic>
        <p:nvPicPr>
          <p:cNvPr id="2050" name="Picture 2" descr="english textbook png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691" y="1269000"/>
            <a:ext cx="4608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88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7000" y="0"/>
            <a:ext cx="8264828" cy="685800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E844A37-A7AD-4128-B86A-D42982A6E59D}"/>
              </a:ext>
            </a:extLst>
          </p:cNvPr>
          <p:cNvSpPr txBox="1"/>
          <p:nvPr/>
        </p:nvSpPr>
        <p:spPr>
          <a:xfrm>
            <a:off x="552971" y="1700808"/>
            <a:ext cx="4176464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RESULTS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678782"/>
              </p:ext>
            </p:extLst>
          </p:nvPr>
        </p:nvGraphicFramePr>
        <p:xfrm>
          <a:off x="552971" y="2780928"/>
          <a:ext cx="712879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/>
                <a:gridCol w="1811886"/>
                <a:gridCol w="1292249"/>
                <a:gridCol w="1292249"/>
                <a:gridCol w="1292249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ln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CATEGORY</a:t>
                      </a:r>
                      <a:endParaRPr lang="ko-KR" altLang="en-US" sz="1000" b="0" dirty="0">
                        <a:ln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ln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DISCRIPTION</a:t>
                      </a:r>
                      <a:endParaRPr lang="ko-KR" altLang="en-US" sz="1000" b="0" dirty="0">
                        <a:ln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ln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UNIT PRICE</a:t>
                      </a:r>
                      <a:endParaRPr lang="ko-KR" altLang="en-US" sz="1000" b="0" dirty="0">
                        <a:ln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ln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QTY</a:t>
                      </a:r>
                      <a:endParaRPr lang="ko-KR" altLang="en-US" sz="1000" b="0" dirty="0">
                        <a:ln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ln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AMOUNT</a:t>
                      </a:r>
                      <a:endParaRPr lang="ko-KR" altLang="en-US" sz="1000" b="0" dirty="0">
                        <a:ln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ln>
                            <a:solidFill>
                              <a:schemeClr val="bg1">
                                <a:alpha val="5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TEXT BOOK</a:t>
                      </a:r>
                      <a:endParaRPr lang="ko-KR" altLang="en-US" sz="1000" b="0" dirty="0">
                        <a:ln>
                          <a:solidFill>
                            <a:schemeClr val="bg1">
                              <a:alpha val="5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98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ln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TEXT BOOK 1</a:t>
                      </a:r>
                      <a:endParaRPr lang="ko-KR" altLang="en-US" sz="1000" b="0" dirty="0">
                        <a:ln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2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ln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20</a:t>
                      </a:r>
                      <a:endParaRPr lang="ko-KR" altLang="en-US" sz="1000" b="0" dirty="0">
                        <a:ln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ln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2,000</a:t>
                      </a:r>
                      <a:endParaRPr lang="ko-KR" altLang="en-US" sz="1000" b="0" dirty="0">
                        <a:ln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ln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40,000</a:t>
                      </a:r>
                      <a:endParaRPr lang="ko-KR" altLang="en-US" sz="1000" b="0" dirty="0">
                        <a:ln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ln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TEXT BOOK 2</a:t>
                      </a:r>
                      <a:endParaRPr lang="ko-KR" altLang="en-US" sz="1000" b="0" dirty="0" smtClean="0">
                        <a:ln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2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ln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20</a:t>
                      </a:r>
                      <a:endParaRPr lang="ko-KR" altLang="en-US" sz="1000" b="0" dirty="0" smtClean="0">
                        <a:ln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ln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1,000</a:t>
                      </a:r>
                      <a:endParaRPr lang="ko-KR" altLang="en-US" sz="1000" b="0" dirty="0" smtClean="0">
                        <a:ln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ln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20,000</a:t>
                      </a:r>
                      <a:endParaRPr lang="ko-KR" altLang="en-US" sz="1000" b="0" dirty="0">
                        <a:ln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ln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TEXT BOOK 3</a:t>
                      </a:r>
                      <a:endParaRPr lang="ko-KR" altLang="en-US" sz="1000" b="0" dirty="0" smtClean="0">
                        <a:ln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2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ln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20</a:t>
                      </a:r>
                      <a:endParaRPr lang="ko-KR" altLang="en-US" sz="1000" b="0" dirty="0" smtClean="0">
                        <a:ln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ln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3,000</a:t>
                      </a:r>
                      <a:endParaRPr lang="ko-KR" altLang="en-US" sz="1000" b="0" dirty="0" smtClean="0">
                        <a:ln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ln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60,000</a:t>
                      </a:r>
                      <a:endParaRPr lang="ko-KR" altLang="en-US" sz="1000" b="0" dirty="0">
                        <a:ln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ln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TEXT BOOK 4</a:t>
                      </a:r>
                      <a:endParaRPr lang="ko-KR" altLang="en-US" sz="1000" b="0" dirty="0" smtClean="0">
                        <a:ln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2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ln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30</a:t>
                      </a:r>
                      <a:endParaRPr lang="ko-KR" altLang="en-US" sz="1000" b="0" dirty="0">
                        <a:ln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ln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1,000</a:t>
                      </a:r>
                      <a:endParaRPr lang="ko-KR" altLang="en-US" sz="1000" b="0" dirty="0" smtClean="0">
                        <a:ln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ln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30,000</a:t>
                      </a:r>
                      <a:endParaRPr lang="ko-KR" altLang="en-US" sz="1000" b="0" dirty="0">
                        <a:ln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ln>
                            <a:solidFill>
                              <a:schemeClr val="bg1">
                                <a:alpha val="5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APPLICATIONS</a:t>
                      </a:r>
                      <a:endParaRPr lang="ko-KR" altLang="en-US" sz="1000" b="0" dirty="0">
                        <a:ln>
                          <a:solidFill>
                            <a:schemeClr val="bg1">
                              <a:alpha val="5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98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ln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APPLICATION</a:t>
                      </a:r>
                      <a:r>
                        <a:rPr lang="en-US" altLang="ko-KR" sz="1000" b="0" baseline="0" dirty="0" smtClean="0">
                          <a:ln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 1</a:t>
                      </a:r>
                      <a:endParaRPr lang="ko-KR" altLang="en-US" sz="1000" b="0" dirty="0">
                        <a:ln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2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ln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2</a:t>
                      </a:r>
                      <a:endParaRPr lang="ko-KR" altLang="en-US" sz="1000" b="0" dirty="0">
                        <a:ln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ln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10,000</a:t>
                      </a:r>
                      <a:endParaRPr lang="ko-KR" altLang="en-US" sz="1000" b="0" dirty="0">
                        <a:ln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ln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20,000</a:t>
                      </a:r>
                      <a:endParaRPr lang="ko-KR" altLang="en-US" sz="1000" b="0" dirty="0">
                        <a:ln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solidFill>
                      <a:srgbClr val="A2988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ln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APPLICATION</a:t>
                      </a:r>
                      <a:r>
                        <a:rPr lang="en-US" altLang="ko-KR" sz="1000" b="0" baseline="0" dirty="0" smtClean="0">
                          <a:ln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 2</a:t>
                      </a:r>
                      <a:endParaRPr lang="ko-KR" altLang="en-US" sz="1000" b="0" dirty="0" smtClean="0">
                        <a:ln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2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ln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1</a:t>
                      </a:r>
                      <a:endParaRPr lang="ko-KR" altLang="en-US" sz="1000" b="0" dirty="0" smtClean="0">
                        <a:ln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ln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10,000</a:t>
                      </a:r>
                      <a:endParaRPr lang="ko-KR" altLang="en-US" sz="1000" b="0" dirty="0" smtClean="0">
                        <a:ln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ln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20,000</a:t>
                      </a:r>
                      <a:endParaRPr lang="ko-KR" altLang="en-US" sz="1000" b="0" dirty="0">
                        <a:ln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ln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APPLICATION</a:t>
                      </a:r>
                      <a:r>
                        <a:rPr lang="en-US" altLang="ko-KR" sz="1000" b="0" baseline="0" dirty="0" smtClean="0">
                          <a:ln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 3</a:t>
                      </a:r>
                      <a:endParaRPr lang="ko-KR" altLang="en-US" sz="1000" b="0" dirty="0" smtClean="0">
                        <a:ln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2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ln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3</a:t>
                      </a:r>
                      <a:endParaRPr lang="ko-KR" altLang="en-US" sz="1000" b="0" dirty="0" smtClean="0">
                        <a:ln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ln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10,000</a:t>
                      </a:r>
                      <a:endParaRPr lang="ko-KR" altLang="en-US" sz="1000" b="0" dirty="0" smtClean="0">
                        <a:ln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ln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20,000</a:t>
                      </a:r>
                      <a:endParaRPr lang="ko-KR" altLang="en-US" sz="1000" b="0" dirty="0">
                        <a:ln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solidFill>
                            <a:schemeClr val="bg1">
                              <a:alpha val="5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ln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TOTAL</a:t>
                      </a:r>
                      <a:endParaRPr lang="ko-KR" altLang="en-US" sz="1000" b="0" dirty="0" smtClean="0">
                        <a:ln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 smtClean="0">
                        <a:ln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 smtClean="0">
                        <a:ln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ln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200,000</a:t>
                      </a:r>
                      <a:endParaRPr lang="ko-KR" altLang="en-US" sz="1000" b="0" dirty="0">
                        <a:ln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E844A37-A7AD-4128-B86A-D42982A6E59D}"/>
              </a:ext>
            </a:extLst>
          </p:cNvPr>
          <p:cNvSpPr txBox="1"/>
          <p:nvPr/>
        </p:nvSpPr>
        <p:spPr>
          <a:xfrm>
            <a:off x="8680812" y="1700808"/>
            <a:ext cx="2448272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KEY POINT</a:t>
            </a:r>
          </a:p>
          <a:p>
            <a:r>
              <a:rPr lang="en-US" altLang="ko-KR" sz="1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OF TABLE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E844A37-A7AD-4128-B86A-D42982A6E59D}"/>
              </a:ext>
            </a:extLst>
          </p:cNvPr>
          <p:cNvSpPr txBox="1"/>
          <p:nvPr/>
        </p:nvSpPr>
        <p:spPr>
          <a:xfrm>
            <a:off x="8680812" y="2873261"/>
            <a:ext cx="3132000" cy="646331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just"/>
            <a:r>
              <a:rPr lang="en-US" altLang="ko-KR" sz="1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TEXT BOOK1</a:t>
            </a:r>
            <a:r>
              <a:rPr lang="ko-KR" altLang="en-US" sz="1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은 국내뿐 아니라 남미와 동남아</a:t>
            </a:r>
            <a:r>
              <a:rPr lang="en-US" altLang="ko-KR" sz="1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서남아 등에서 베스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트</a:t>
            </a:r>
            <a:r>
              <a:rPr lang="ko-KR" altLang="en-US" sz="1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셀러가 될 만큼 획기적인 성공을 거두었다</a:t>
            </a:r>
            <a:r>
              <a:rPr lang="en-US" altLang="ko-KR" sz="1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E844A37-A7AD-4128-B86A-D42982A6E59D}"/>
              </a:ext>
            </a:extLst>
          </p:cNvPr>
          <p:cNvSpPr txBox="1"/>
          <p:nvPr/>
        </p:nvSpPr>
        <p:spPr>
          <a:xfrm>
            <a:off x="10529185" y="235387"/>
            <a:ext cx="1419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04 RESULTS</a:t>
            </a:r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633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ê¹íí¬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65" b="33795"/>
          <a:stretch/>
        </p:blipFill>
        <p:spPr bwMode="auto">
          <a:xfrm>
            <a:off x="0" y="747707"/>
            <a:ext cx="12199984" cy="536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SEC\Downloads\아이유+팔레트+1920x1080\아이유 팔레트 1920x1080 - 겨나 제작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134" y="1179000"/>
            <a:ext cx="2868907" cy="45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4663134" y="1511956"/>
            <a:ext cx="2335063" cy="360040"/>
            <a:chOff x="4663134" y="1571331"/>
            <a:chExt cx="2335063" cy="360040"/>
          </a:xfrm>
        </p:grpSpPr>
        <p:sp>
          <p:nvSpPr>
            <p:cNvPr id="7" name="타원 6"/>
            <p:cNvSpPr>
              <a:spLocks noChangeAspect="1"/>
            </p:cNvSpPr>
            <p:nvPr/>
          </p:nvSpPr>
          <p:spPr>
            <a:xfrm>
              <a:off x="4663134" y="1571331"/>
              <a:ext cx="360000" cy="360040"/>
            </a:xfrm>
            <a:prstGeom prst="ellipse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53981" y="1635935"/>
              <a:ext cx="19442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err="1" smtClean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cs typeface="Estrangelo Edessa" panose="03080600000000000000" pitchFamily="66" charset="0"/>
                </a:rPr>
                <a:t>KimTaeHee</a:t>
              </a:r>
              <a:endParaRPr lang="en-US" altLang="ko-KR" sz="9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Estrangelo Edessa" panose="03080600000000000000" pitchFamily="66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E844A37-A7AD-4128-B86A-D42982A6E59D}"/>
              </a:ext>
            </a:extLst>
          </p:cNvPr>
          <p:cNvSpPr txBox="1"/>
          <p:nvPr/>
        </p:nvSpPr>
        <p:spPr>
          <a:xfrm>
            <a:off x="4621423" y="4068361"/>
            <a:ext cx="2952328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32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8743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994</TotalTime>
  <Words>316</Words>
  <Application>Microsoft Office PowerPoint</Application>
  <PresentationFormat>사용자 지정</PresentationFormat>
  <Paragraphs>133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7</vt:i4>
      </vt:variant>
    </vt:vector>
  </HeadingPairs>
  <TitlesOfParts>
    <vt:vector size="20" baseType="lpstr">
      <vt:lpstr>굴림</vt:lpstr>
      <vt:lpstr>Arial</vt:lpstr>
      <vt:lpstr>Montserrat</vt:lpstr>
      <vt:lpstr>KoPub바탕체 Light</vt:lpstr>
      <vt:lpstr>Sofia Pro Light</vt:lpstr>
      <vt:lpstr>Estrangelo Edessa</vt:lpstr>
      <vt:lpstr>KoPub돋움체 Light</vt:lpstr>
      <vt:lpstr>noto sans</vt:lpstr>
      <vt:lpstr>맑은 고딕</vt:lpstr>
      <vt:lpstr>KoPub돋움체 Bold</vt:lpstr>
      <vt:lpstr>Office 테마</vt:lpstr>
      <vt:lpstr>1_Office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SEC</dc:creator>
  <cp:lastModifiedBy>SEC</cp:lastModifiedBy>
  <cp:revision>82</cp:revision>
  <dcterms:created xsi:type="dcterms:W3CDTF">2018-04-18T23:48:40Z</dcterms:created>
  <dcterms:modified xsi:type="dcterms:W3CDTF">2018-04-20T03:35:21Z</dcterms:modified>
</cp:coreProperties>
</file>